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9E3"/>
    <a:srgbClr val="A767DB"/>
    <a:srgbClr val="B57FE1"/>
    <a:srgbClr val="EBE343"/>
    <a:srgbClr val="7EC8FA"/>
    <a:srgbClr val="7EA7FA"/>
    <a:srgbClr val="FE8A95"/>
    <a:srgbClr val="6F9DF9"/>
    <a:srgbClr val="FE4859"/>
    <a:srgbClr val="06A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F01B-D68F-477A-9F05-DE5C4760B4AF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2C3CB-C65B-4878-995F-1C4698F0D1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77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image" Target="../media/image7.jpeg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32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30" Type="http://schemas.openxmlformats.org/officeDocument/2006/relationships/slide" Target="slide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search/?text=%D0%BF%D0%BE%D1%81%D0%BB%D0%BE%D0%B2%D0%B8%D1%86%D1%8B%20%D0%BA%20%D1%80%D1%83%D1%81%D1%81%D0%BA%D0%B8%D0%BC%20%D0%BD%D0%B0%D1%80%D0%BE%D0%B4%D0%BD%D1%8B%D0%BC%20%D1%81%D0%BA%D0%B0%D0%B7%D0%BA%D0%B0%D0%BC&amp;lr=10663" TargetMode="External"/><Relationship Id="rId13" Type="http://schemas.openxmlformats.org/officeDocument/2006/relationships/hyperlink" Target="https://zabavnik.club/wp-content/uploads/Kartinki_iz_skazki_5_25144918.jpg" TargetMode="External"/><Relationship Id="rId3" Type="http://schemas.openxmlformats.org/officeDocument/2006/relationships/hyperlink" Target="https://skazki-dlja-detej.com/wp-content/uploads/2017/10/skazka-zhuravl-i-lisa.jpg" TargetMode="External"/><Relationship Id="rId7" Type="http://schemas.openxmlformats.org/officeDocument/2006/relationships/hyperlink" Target="http://hyaenidae.narod.ru/" TargetMode="External"/><Relationship Id="rId12" Type="http://schemas.openxmlformats.org/officeDocument/2006/relationships/hyperlink" Target="https://russian-crafts.com/images/detailed/1/3_product_detailed_image_295_150.jpg" TargetMode="External"/><Relationship Id="rId2" Type="http://schemas.openxmlformats.org/officeDocument/2006/relationships/hyperlink" Target="https://i2.wp.com/svetlica-mama-blogger.ru/wp-content/uploads/2018/11/main_659773_original.jpg?resize=700,435&amp;ssl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hkolnaiapora.ru/wp-content/uploads/2018/12/%D0%A3-%D1%81%D1%82%D1%80%D0%B0%D1%85%D0%B0-%D0%B3%D0%BB%D0%B0%D0%B7%D0%B0-%D0%B2%D0%B5%D0%BB%D0%B8%D0%BA%D0%B8-02.jpg" TargetMode="External"/><Relationship Id="rId11" Type="http://schemas.openxmlformats.org/officeDocument/2006/relationships/hyperlink" Target="https://history.supercamp.com.ua/images/letter_invitation.jpg" TargetMode="External"/><Relationship Id="rId5" Type="http://schemas.openxmlformats.org/officeDocument/2006/relationships/hyperlink" Target="https://v3toys.ru/kiwi-public-data/Kiwi_Img/53204-04204.jpg" TargetMode="External"/><Relationship Id="rId10" Type="http://schemas.openxmlformats.org/officeDocument/2006/relationships/hyperlink" Target="https://moi-tvoi.ru/upload/iblock/photos63/product_62499_0.jpg" TargetMode="External"/><Relationship Id="rId4" Type="http://schemas.openxmlformats.org/officeDocument/2006/relationships/hyperlink" Target="https://i.ytimg.com/vi/Ielkg7CwLmQ/sddefault.jpg" TargetMode="External"/><Relationship Id="rId9" Type="http://schemas.openxmlformats.org/officeDocument/2006/relationships/hyperlink" Target="https://img2.freepng.ru/20180329/eve/kisspng-animal-crossing-new-leaf-animal-crossing-pocket-ax-5abd29f936e5e6.1292809415223464892249.jpg" TargetMode="External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D34F031-A1F3-4DA7-B6D7-7C8CE97FF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812"/>
            <a:ext cx="9144000" cy="702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13834" y="591118"/>
            <a:ext cx="63163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Интерактивная игра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653229"/>
            <a:ext cx="92050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</a:rPr>
              <a:t>В  ГОСТЯХ  У  СКАЗКИ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44179" y="6179574"/>
            <a:ext cx="786267" cy="530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ведения 9">
            <a:hlinkClick r:id="" action="ppaction://hlinkshowjump?jump=lastslide" highlightClick="1"/>
          </p:cNvPr>
          <p:cNvSpPr/>
          <p:nvPr/>
        </p:nvSpPr>
        <p:spPr>
          <a:xfrm>
            <a:off x="318748" y="6179574"/>
            <a:ext cx="721325" cy="53094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906424" y="3140613"/>
            <a:ext cx="33329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и журавль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46802" y="378182"/>
            <a:ext cx="5650395" cy="679671"/>
          </a:xfrm>
          <a:prstGeom prst="roundRect">
            <a:avLst>
              <a:gd name="adj" fmla="val 0"/>
            </a:avLst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иллюстрации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7" y="1624420"/>
            <a:ext cx="4976398" cy="450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FE8A95"/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BE71E0-CDCE-40E0-8856-1DE74455FC0B}"/>
              </a:ext>
            </a:extLst>
          </p:cNvPr>
          <p:cNvSpPr/>
          <p:nvPr/>
        </p:nvSpPr>
        <p:spPr>
          <a:xfrm>
            <a:off x="8084316" y="383459"/>
            <a:ext cx="752167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FE4859"/>
                  </a:solidFill>
                </a:ln>
                <a:solidFill>
                  <a:srgbClr val="FE48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5</a:t>
            </a:r>
          </a:p>
        </p:txBody>
      </p:sp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3ABBECF8-51B1-4114-AC9E-02FA8A277D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14422" y="2269044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96663" y="3114945"/>
            <a:ext cx="25153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Гуси-лебеди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72" y="1372104"/>
            <a:ext cx="3838212" cy="497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FE8A95"/>
          </a:solidFill>
          <a:ln>
            <a:solidFill>
              <a:srgbClr val="FE485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Безимени-1.png">
            <a:extLst>
              <a:ext uri="{FF2B5EF4-FFF2-40B4-BE49-F238E27FC236}">
                <a16:creationId xmlns:a16="http://schemas.microsoft.com/office/drawing/2014/main" id="{590D5EDE-7486-4AFF-A40F-B2D9A6D389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26255" y="2147842"/>
            <a:ext cx="1656184" cy="2789577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565AC75D-FF65-4DA9-8F6B-F59BAE41158B}"/>
              </a:ext>
            </a:extLst>
          </p:cNvPr>
          <p:cNvSpPr/>
          <p:nvPr/>
        </p:nvSpPr>
        <p:spPr>
          <a:xfrm>
            <a:off x="1746802" y="378182"/>
            <a:ext cx="5650395" cy="679671"/>
          </a:xfrm>
          <a:prstGeom prst="roundRect">
            <a:avLst>
              <a:gd name="adj" fmla="val 0"/>
            </a:avLst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иллюстрации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0826F6-6EC1-41F5-B8C4-6D429C3E597F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FE4859"/>
                  </a:solidFill>
                </a:ln>
                <a:solidFill>
                  <a:srgbClr val="FE48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259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20621" y="5032564"/>
            <a:ext cx="34665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и тетерев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937" y="1501948"/>
            <a:ext cx="5062123" cy="331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180931" y="5916243"/>
            <a:ext cx="686894" cy="855406"/>
          </a:xfrm>
          <a:prstGeom prst="actionButtonHome">
            <a:avLst/>
          </a:prstGeom>
          <a:solidFill>
            <a:srgbClr val="FE8A95"/>
          </a:solidFill>
          <a:ln>
            <a:solidFill>
              <a:srgbClr val="FE485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Безимени-1.png">
            <a:extLst>
              <a:ext uri="{FF2B5EF4-FFF2-40B4-BE49-F238E27FC236}">
                <a16:creationId xmlns:a16="http://schemas.microsoft.com/office/drawing/2014/main" id="{9F379B5E-2657-4896-AC0C-9A5DEDF155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52839" y="2089621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0C772E42-45D2-49F8-A318-8C97D00848DF}"/>
              </a:ext>
            </a:extLst>
          </p:cNvPr>
          <p:cNvSpPr/>
          <p:nvPr/>
        </p:nvSpPr>
        <p:spPr>
          <a:xfrm>
            <a:off x="1746802" y="378182"/>
            <a:ext cx="5650395" cy="679671"/>
          </a:xfrm>
          <a:prstGeom prst="roundRect">
            <a:avLst>
              <a:gd name="adj" fmla="val 0"/>
            </a:avLst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иллюстрации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4579A5-296B-42E8-8B3A-06677EDC8E21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FE4859"/>
                  </a:solidFill>
                </a:ln>
                <a:solidFill>
                  <a:srgbClr val="FE48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67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52382" y="5065098"/>
            <a:ext cx="3960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Каша из топора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FE8A95"/>
          </a:solidFill>
          <a:ln>
            <a:solidFill>
              <a:srgbClr val="FE485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923" y="1388991"/>
            <a:ext cx="4652151" cy="348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87E87826-D0F9-4F04-8182-62FB39B255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80300" y="2088527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67E2FE40-47E6-47D0-8C98-F98A96BDB92C}"/>
              </a:ext>
            </a:extLst>
          </p:cNvPr>
          <p:cNvSpPr/>
          <p:nvPr/>
        </p:nvSpPr>
        <p:spPr>
          <a:xfrm>
            <a:off x="1746802" y="378182"/>
            <a:ext cx="5650395" cy="679671"/>
          </a:xfrm>
          <a:prstGeom prst="roundRect">
            <a:avLst>
              <a:gd name="adj" fmla="val 0"/>
            </a:avLst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иллюстрации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82A9AA-ADF4-4378-B07F-9BDA4F4FD455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FE4859"/>
                  </a:solidFill>
                </a:ln>
                <a:solidFill>
                  <a:srgbClr val="FE48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901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84466" y="5047831"/>
            <a:ext cx="48600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У страха глаза велики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99" y="1372057"/>
            <a:ext cx="4945000" cy="348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FE8A95"/>
          </a:solidFill>
          <a:ln>
            <a:solidFill>
              <a:srgbClr val="FE485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Безимени-1.png">
            <a:extLst>
              <a:ext uri="{FF2B5EF4-FFF2-40B4-BE49-F238E27FC236}">
                <a16:creationId xmlns:a16="http://schemas.microsoft.com/office/drawing/2014/main" id="{57D0C753-7332-4D5A-9326-FD27C48F3E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2514" y="1985312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952C534A-23A5-4B87-AF1F-C5BEB8AAAC11}"/>
              </a:ext>
            </a:extLst>
          </p:cNvPr>
          <p:cNvSpPr/>
          <p:nvPr/>
        </p:nvSpPr>
        <p:spPr>
          <a:xfrm>
            <a:off x="1746802" y="378182"/>
            <a:ext cx="5650395" cy="679671"/>
          </a:xfrm>
          <a:prstGeom prst="roundRect">
            <a:avLst>
              <a:gd name="adj" fmla="val 0"/>
            </a:avLst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иллюстрации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9BD800-8D90-4FCB-875E-3E2673C50BD2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FE4859"/>
                  </a:solidFill>
                </a:ln>
                <a:solidFill>
                  <a:srgbClr val="FE48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5181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14295" y="4813974"/>
            <a:ext cx="61154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Петушок и бобовое зёрнышко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FE8A95"/>
          </a:solidFill>
          <a:ln>
            <a:solidFill>
              <a:srgbClr val="FE485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079" y="1324570"/>
            <a:ext cx="4603839" cy="322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3654132E-6E3A-4CE4-AEAA-0D2D48C9E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8150" y="1774739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618BDEED-A513-4D55-ACEC-3CFC8C1E4B9D}"/>
              </a:ext>
            </a:extLst>
          </p:cNvPr>
          <p:cNvSpPr/>
          <p:nvPr/>
        </p:nvSpPr>
        <p:spPr>
          <a:xfrm>
            <a:off x="1746802" y="378182"/>
            <a:ext cx="5650395" cy="679671"/>
          </a:xfrm>
          <a:prstGeom prst="roundRect">
            <a:avLst>
              <a:gd name="adj" fmla="val 0"/>
            </a:avLst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иллюстрации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BAF125-EA0A-47A2-9E8C-C30FF3E9EFE2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FE4859"/>
                  </a:solidFill>
                </a:ln>
                <a:solidFill>
                  <a:srgbClr val="FE48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997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09130" y="3513524"/>
            <a:ext cx="49257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У страха глаза велики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5562" y="389935"/>
            <a:ext cx="5294672" cy="679671"/>
          </a:xfrm>
          <a:prstGeom prst="roundRect">
            <a:avLst>
              <a:gd name="adj" fmla="val 0"/>
            </a:avLst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 какой сказке пословица?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24664" y="1751638"/>
            <a:ext cx="5294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dirty="0">
                <a:latin typeface="Century Schoolbook" panose="02040604050505020304" pitchFamily="18" charset="0"/>
              </a:rPr>
              <a:t>Робкого и тень страшит.</a:t>
            </a:r>
          </a:p>
        </p:txBody>
      </p:sp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EC9E8AB9-70AB-4839-B8F7-E1C93A2358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3908" y="2575529"/>
            <a:ext cx="1656184" cy="278957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ABF5E6-2D51-46C5-AA02-D26C0120F433}"/>
              </a:ext>
            </a:extLst>
          </p:cNvPr>
          <p:cNvSpPr/>
          <p:nvPr/>
        </p:nvSpPr>
        <p:spPr>
          <a:xfrm>
            <a:off x="8084316" y="383459"/>
            <a:ext cx="752167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910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47170" y="3783012"/>
            <a:ext cx="38496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Каша из топора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24664" y="1657194"/>
            <a:ext cx="5294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dirty="0">
                <a:latin typeface="Century Schoolbook" panose="02040604050505020304" pitchFamily="18" charset="0"/>
              </a:rPr>
              <a:t>Голь на выдумки хитра.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7F179D6B-14A3-4AC2-AA59-280E257256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4806" y="2680610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D92289A6-697D-4CD9-B2A3-9143B3E2D20B}"/>
              </a:ext>
            </a:extLst>
          </p:cNvPr>
          <p:cNvSpPr/>
          <p:nvPr/>
        </p:nvSpPr>
        <p:spPr>
          <a:xfrm>
            <a:off x="1725562" y="389935"/>
            <a:ext cx="5294672" cy="679671"/>
          </a:xfrm>
          <a:prstGeom prst="roundRect">
            <a:avLst>
              <a:gd name="adj" fmla="val 0"/>
            </a:avLst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 какой сказке пословица?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CD842BD-CDF2-45BD-8495-817E6F586933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360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06950" y="3600543"/>
            <a:ext cx="35318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и журавль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41415" y="1726174"/>
            <a:ext cx="80629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>
                <a:latin typeface="Century Schoolbook" panose="02040604050505020304" pitchFamily="18" charset="0"/>
              </a:rPr>
              <a:t>Чего себе не хочется, того и другому не делай.</a:t>
            </a:r>
          </a:p>
        </p:txBody>
      </p:sp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66B380BA-E570-4CDB-97C4-A57670197F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3908" y="2464272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E94CB9AF-F996-49F8-8DDD-050115348D4E}"/>
              </a:ext>
            </a:extLst>
          </p:cNvPr>
          <p:cNvSpPr/>
          <p:nvPr/>
        </p:nvSpPr>
        <p:spPr>
          <a:xfrm>
            <a:off x="1725562" y="389935"/>
            <a:ext cx="5294672" cy="679671"/>
          </a:xfrm>
          <a:prstGeom prst="roundRect">
            <a:avLst>
              <a:gd name="adj" fmla="val 0"/>
            </a:avLst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 какой сказке пословица?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6C5B96-AA82-4053-A85C-79FBBE9C68AB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854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65947" y="3671752"/>
            <a:ext cx="3412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и тетерев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37206" y="1931395"/>
            <a:ext cx="66603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dirty="0">
                <a:latin typeface="Century Schoolbook" panose="02040604050505020304" pitchFamily="18" charset="0"/>
              </a:rPr>
              <a:t>На языке медок, а на уме ледок.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BCC4AAC9-92D8-4EE9-B280-F69388C99A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3907" y="2693080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8C2F0009-5BCC-4387-BEED-A483694B6BDC}"/>
              </a:ext>
            </a:extLst>
          </p:cNvPr>
          <p:cNvSpPr/>
          <p:nvPr/>
        </p:nvSpPr>
        <p:spPr>
          <a:xfrm>
            <a:off x="1725562" y="389935"/>
            <a:ext cx="5294672" cy="679671"/>
          </a:xfrm>
          <a:prstGeom prst="roundRect">
            <a:avLst>
              <a:gd name="adj" fmla="val 0"/>
            </a:avLst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 какой сказке пословица?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2A01CB-6213-4437-9FEA-CD02F3B1E14E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169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3185" r="4041" b="6236"/>
          <a:stretch>
            <a:fillRect/>
          </a:stretch>
        </p:blipFill>
        <p:spPr bwMode="auto">
          <a:xfrm>
            <a:off x="4143228" y="4971386"/>
            <a:ext cx="1163638" cy="25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911250" y="2622263"/>
            <a:ext cx="229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33484" y="265470"/>
            <a:ext cx="3727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Инструкция по применению</a:t>
            </a:r>
          </a:p>
          <a:p>
            <a:pPr algn="ctr">
              <a:spcAft>
                <a:spcPts val="0"/>
              </a:spcAft>
            </a:pPr>
            <a:endParaRPr lang="ru-RU" sz="1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444" y="822860"/>
            <a:ext cx="7894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начинается по кнопке далее           на первом слайде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062" y="885549"/>
            <a:ext cx="464713" cy="31782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0105" y="1413331"/>
            <a:ext cx="844720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Слайд 3: игровое поле.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Играющий выбирает категорию и номер вопроса. Переход на слайд с вопросом происходит по кнопке с номером.</a:t>
            </a: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            проверяем, правильно ли ответил игрок.</a:t>
            </a: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Возврат на игровое поле осуществляется  по кнопке        в правом нижнем углу. </a:t>
            </a: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Сыгравший номер при возврате на игровое поле пропадает</a:t>
            </a: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00000"/>
              </a:buClr>
              <a:buSzPts val="1000"/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070" y="2326078"/>
            <a:ext cx="915673" cy="5724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640" y="2914650"/>
            <a:ext cx="291557" cy="360009"/>
          </a:xfrm>
          <a:prstGeom prst="rect">
            <a:avLst/>
          </a:prstGeom>
        </p:spPr>
      </p:pic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144179" y="6179574"/>
            <a:ext cx="786267" cy="530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11049" y="3677929"/>
            <a:ext cx="61219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Петушок и бобовое зёрнышко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976197" y="1961802"/>
            <a:ext cx="51916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dirty="0">
                <a:latin typeface="Century Schoolbook" panose="02040604050505020304" pitchFamily="18" charset="0"/>
              </a:rPr>
              <a:t>Друзья познаются в беде.</a:t>
            </a:r>
          </a:p>
        </p:txBody>
      </p:sp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ECEB89D6-5C9C-46B9-8D3A-0A9BC47C1E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3908" y="2575529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E5886E87-C3D9-4606-9DD7-3AD994616D31}"/>
              </a:ext>
            </a:extLst>
          </p:cNvPr>
          <p:cNvSpPr/>
          <p:nvPr/>
        </p:nvSpPr>
        <p:spPr>
          <a:xfrm>
            <a:off x="1725562" y="389935"/>
            <a:ext cx="5294672" cy="679671"/>
          </a:xfrm>
          <a:prstGeom prst="roundRect">
            <a:avLst>
              <a:gd name="adj" fmla="val 0"/>
            </a:avLst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 какой сказке пословица?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8334C3-4687-4BA9-930F-7F5F94712AB6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5536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72116" y="3429000"/>
            <a:ext cx="28015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Гуси-лебеди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18755" y="1590693"/>
            <a:ext cx="75064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dirty="0">
                <a:latin typeface="Century Schoolbook" panose="02040604050505020304" pitchFamily="18" charset="0"/>
              </a:rPr>
              <a:t>Не дорого начало, а похвален конец.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50937AB4-CCD0-40E8-B074-0D405DBDA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3908" y="2248244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19E823F1-9F01-489B-9865-FE55DC246F69}"/>
              </a:ext>
            </a:extLst>
          </p:cNvPr>
          <p:cNvSpPr/>
          <p:nvPr/>
        </p:nvSpPr>
        <p:spPr>
          <a:xfrm>
            <a:off x="1725562" y="389935"/>
            <a:ext cx="5294672" cy="679671"/>
          </a:xfrm>
          <a:prstGeom prst="roundRect">
            <a:avLst>
              <a:gd name="adj" fmla="val 0"/>
            </a:avLst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 какой сказке пословица?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C0BADF-1BC0-4D22-B2C9-22F3FCC738ED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3968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72898" y="2754778"/>
            <a:ext cx="434021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Солдату</a:t>
            </a:r>
          </a:p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«Каша из топора»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0812" y="154248"/>
            <a:ext cx="5358727" cy="1040285"/>
          </a:xfrm>
          <a:prstGeom prst="roundRect">
            <a:avLst>
              <a:gd name="adj" fmla="val 0"/>
            </a:avLst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Какому герою и из какой сказки принадлежит?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622133"/>
            <a:ext cx="686894" cy="978840"/>
          </a:xfrm>
          <a:prstGeom prst="actionButtonHome">
            <a:avLst/>
          </a:prstGeom>
          <a:solidFill>
            <a:srgbClr val="EBE34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03863" y="2080069"/>
            <a:ext cx="2969035" cy="2969035"/>
          </a:xfrm>
          <a:prstGeom prst="rect">
            <a:avLst/>
          </a:prstGeom>
        </p:spPr>
      </p:pic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1C7C1353-E907-4C3A-98EE-30CFABCFD6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3953" y="1858218"/>
            <a:ext cx="1656184" cy="278957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F0B15C9-9AAD-48D6-B6C9-E8DFD9C6EEEA}"/>
              </a:ext>
            </a:extLst>
          </p:cNvPr>
          <p:cNvSpPr/>
          <p:nvPr/>
        </p:nvSpPr>
        <p:spPr>
          <a:xfrm>
            <a:off x="8084316" y="383459"/>
            <a:ext cx="752167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416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8960" y="2574547"/>
            <a:ext cx="5358728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Внучке</a:t>
            </a:r>
          </a:p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«У страха глаза велики»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EBE34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742" y="1821178"/>
            <a:ext cx="3221142" cy="2682445"/>
          </a:xfrm>
          <a:prstGeom prst="rect">
            <a:avLst/>
          </a:prstGeom>
        </p:spPr>
      </p:pic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3481E82C-34FE-4B63-AED8-BD4794AC79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2654" y="2034211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006B6FC1-A0B2-4E19-9F60-B15B398F239A}"/>
              </a:ext>
            </a:extLst>
          </p:cNvPr>
          <p:cNvSpPr/>
          <p:nvPr/>
        </p:nvSpPr>
        <p:spPr>
          <a:xfrm>
            <a:off x="1710812" y="154248"/>
            <a:ext cx="5358727" cy="1040285"/>
          </a:xfrm>
          <a:prstGeom prst="roundRect">
            <a:avLst>
              <a:gd name="adj" fmla="val 0"/>
            </a:avLst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Какому герою и из какой сказки принадлежит?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B2AC3B3-1657-4279-B440-3B32E4548236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819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70666" y="2554375"/>
            <a:ext cx="4438274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Журавлю</a:t>
            </a:r>
          </a:p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«Лиса и журавль»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EBE34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9194" y="1797347"/>
            <a:ext cx="2942762" cy="2789577"/>
          </a:xfrm>
          <a:prstGeom prst="rect">
            <a:avLst/>
          </a:prstGeom>
        </p:spPr>
      </p:pic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DA3371D2-8BB1-4154-A062-E44F07D9B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5485" y="1797347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11E52C6E-7FF5-4717-A099-EAE64BB8820C}"/>
              </a:ext>
            </a:extLst>
          </p:cNvPr>
          <p:cNvSpPr/>
          <p:nvPr/>
        </p:nvSpPr>
        <p:spPr>
          <a:xfrm>
            <a:off x="1710812" y="154248"/>
            <a:ext cx="5358727" cy="1040285"/>
          </a:xfrm>
          <a:prstGeom prst="roundRect">
            <a:avLst>
              <a:gd name="adj" fmla="val 0"/>
            </a:avLst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Какому герою и из какой сказки принадлежит?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FA4FB5-B2FC-4448-AA05-6C10B878F4C9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8105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0" y="2628937"/>
            <a:ext cx="4092348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Девочке</a:t>
            </a:r>
          </a:p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«Гуси-лебеди»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EBE34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121" y="1726135"/>
            <a:ext cx="4562253" cy="3048192"/>
          </a:xfrm>
          <a:prstGeom prst="rect">
            <a:avLst/>
          </a:prstGeom>
        </p:spPr>
      </p:pic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268DA692-995F-4EEE-8A35-16F12F7C2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87734" y="1822002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C490E155-1120-4F90-9292-27CE3B56AF88}"/>
              </a:ext>
            </a:extLst>
          </p:cNvPr>
          <p:cNvSpPr/>
          <p:nvPr/>
        </p:nvSpPr>
        <p:spPr>
          <a:xfrm>
            <a:off x="1710812" y="154248"/>
            <a:ext cx="5358727" cy="1040285"/>
          </a:xfrm>
          <a:prstGeom prst="roundRect">
            <a:avLst>
              <a:gd name="adj" fmla="val 0"/>
            </a:avLst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Какому герою и из какой сказки принадлежит?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3DFC0A-8A23-4699-B2FB-B50E62DD3AEB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349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61514" y="2432250"/>
            <a:ext cx="4831087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Петушку</a:t>
            </a:r>
          </a:p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«Петушок и бобовое зёрнышко»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EBE34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2BBFE4B7-D67E-4EA2-8733-2E6921CF76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48965" y="1871535"/>
            <a:ext cx="1656184" cy="2789577"/>
          </a:xfrm>
          <a:prstGeom prst="rect">
            <a:avLst/>
          </a:prstGeom>
        </p:spPr>
      </p:pic>
      <p:sp>
        <p:nvSpPr>
          <p:cNvPr id="13" name="Скругленный прямоугольник 6">
            <a:extLst>
              <a:ext uri="{FF2B5EF4-FFF2-40B4-BE49-F238E27FC236}">
                <a16:creationId xmlns:a16="http://schemas.microsoft.com/office/drawing/2014/main" id="{57D39CAD-6EC6-4B3E-8C49-FA6CD4F21408}"/>
              </a:ext>
            </a:extLst>
          </p:cNvPr>
          <p:cNvSpPr/>
          <p:nvPr/>
        </p:nvSpPr>
        <p:spPr>
          <a:xfrm>
            <a:off x="1710812" y="154248"/>
            <a:ext cx="5358727" cy="1040285"/>
          </a:xfrm>
          <a:prstGeom prst="roundRect">
            <a:avLst>
              <a:gd name="adj" fmla="val 0"/>
            </a:avLst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Какому герою и из какой сказки принадлежит?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D2AE134-DB2A-4AEB-9E37-9D496A7CEB68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25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D816A62-7758-40F2-BA0E-E2265B19C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0" y="2139403"/>
            <a:ext cx="4281615" cy="22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10763" y="2528954"/>
            <a:ext cx="420329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Лисе</a:t>
            </a:r>
          </a:p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«Лиса и тетерев»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EBE343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3568D42-3715-40B3-A567-4E0A3F340BBD}"/>
              </a:ext>
            </a:extLst>
          </p:cNvPr>
          <p:cNvGrpSpPr/>
          <p:nvPr/>
        </p:nvGrpSpPr>
        <p:grpSpPr>
          <a:xfrm>
            <a:off x="1241140" y="2268368"/>
            <a:ext cx="2766704" cy="2321263"/>
            <a:chOff x="721267" y="1668926"/>
            <a:chExt cx="2766704" cy="232126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640357">
              <a:off x="721267" y="1668926"/>
              <a:ext cx="2766704" cy="232126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711067">
              <a:off x="1518432" y="2255755"/>
              <a:ext cx="1507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i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УКАЗ</a:t>
              </a:r>
              <a:endParaRPr lang="ru-RU" b="1" i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 descr="Безимени-1.png">
            <a:extLst>
              <a:ext uri="{FF2B5EF4-FFF2-40B4-BE49-F238E27FC236}">
                <a16:creationId xmlns:a16="http://schemas.microsoft.com/office/drawing/2014/main" id="{776AF48C-F3F0-4303-ABED-19363ADD22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60857" y="1932130"/>
            <a:ext cx="1656184" cy="2789577"/>
          </a:xfrm>
          <a:prstGeom prst="rect">
            <a:avLst/>
          </a:prstGeom>
        </p:spPr>
      </p:pic>
      <p:sp>
        <p:nvSpPr>
          <p:cNvPr id="14" name="Скругленный прямоугольник 6">
            <a:extLst>
              <a:ext uri="{FF2B5EF4-FFF2-40B4-BE49-F238E27FC236}">
                <a16:creationId xmlns:a16="http://schemas.microsoft.com/office/drawing/2014/main" id="{889600CC-C497-459C-902F-6235AA1ED9BE}"/>
              </a:ext>
            </a:extLst>
          </p:cNvPr>
          <p:cNvSpPr/>
          <p:nvPr/>
        </p:nvSpPr>
        <p:spPr>
          <a:xfrm>
            <a:off x="1710812" y="154248"/>
            <a:ext cx="5358727" cy="1040285"/>
          </a:xfrm>
          <a:prstGeom prst="roundRect">
            <a:avLst>
              <a:gd name="adj" fmla="val 0"/>
            </a:avLst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Какому герою и из какой сказки принадлежит?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708D66B-7754-4078-8DA5-451DBD96C3A0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4257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042651" y="326295"/>
            <a:ext cx="5058698" cy="679671"/>
          </a:xfrm>
          <a:prstGeom prst="roundRect">
            <a:avLst>
              <a:gd name="adj" fmla="val 0"/>
            </a:avLst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Вопрос-ответ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BA89E3"/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2230" y="1422924"/>
            <a:ext cx="7957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Century Schoolbook" panose="02040604050505020304" pitchFamily="18" charset="0"/>
              </a:rPr>
              <a:t>Лиса пыталась выманить с дерева тетерева хитрость и съесть его, но сама убежала. Почему?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99651" y="2732434"/>
            <a:ext cx="734469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пыталась выманить с дерева тетерева хитрость и съесть его. Но старый тетерев был мудр и сам перехитрил лису, испугав собаками. Лиса и убежала.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0987A160-E085-4FA3-B97F-6324A8E469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5992" y="2461029"/>
            <a:ext cx="1656184" cy="278957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28C0D0-5D2C-4702-98AD-961ACB80F66B}"/>
              </a:ext>
            </a:extLst>
          </p:cNvPr>
          <p:cNvSpPr/>
          <p:nvPr/>
        </p:nvSpPr>
        <p:spPr>
          <a:xfrm>
            <a:off x="8084316" y="383459"/>
            <a:ext cx="752167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1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BA89E3"/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9651" y="1523626"/>
            <a:ext cx="7344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entury Schoolbook" panose="02040604050505020304" pitchFamily="18" charset="0"/>
              </a:rPr>
              <a:t>Что помогло солдату сварить кашу?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09051" y="3136612"/>
            <a:ext cx="5725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Смекалка и находчивость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BB54EE51-F25D-41C4-99C3-B50900E900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2093" y="2326598"/>
            <a:ext cx="1656184" cy="2789577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41F1CC08-A8D1-41B7-8099-3BACE82270EC}"/>
              </a:ext>
            </a:extLst>
          </p:cNvPr>
          <p:cNvSpPr/>
          <p:nvPr/>
        </p:nvSpPr>
        <p:spPr>
          <a:xfrm>
            <a:off x="2042651" y="326295"/>
            <a:ext cx="5058698" cy="679671"/>
          </a:xfrm>
          <a:prstGeom prst="roundRect">
            <a:avLst>
              <a:gd name="adj" fmla="val 0"/>
            </a:avLst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Вопрос-ответ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C4D980-E10D-4F42-A772-F4FF076CC403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053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6D35EC-A795-437B-919C-9F991C084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2542" y="0"/>
            <a:ext cx="925654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страиваемая 3">
            <a:hlinkClick r:id="rId3" action="ppaction://hlinksldjump" highlightClick="1"/>
          </p:cNvPr>
          <p:cNvSpPr/>
          <p:nvPr/>
        </p:nvSpPr>
        <p:spPr>
          <a:xfrm>
            <a:off x="3982065" y="766916"/>
            <a:ext cx="604684" cy="516193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</a:p>
        </p:txBody>
      </p:sp>
      <p:sp>
        <p:nvSpPr>
          <p:cNvPr id="3" name="Управляющая кнопка: настраиваемая 2">
            <a:hlinkClick r:id="" action="ppaction://noaction" highlightClick="1"/>
          </p:cNvPr>
          <p:cNvSpPr/>
          <p:nvPr/>
        </p:nvSpPr>
        <p:spPr>
          <a:xfrm>
            <a:off x="221225" y="766916"/>
            <a:ext cx="3392129" cy="516192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Сказка начинается</a:t>
            </a:r>
          </a:p>
        </p:txBody>
      </p:sp>
      <p:sp>
        <p:nvSpPr>
          <p:cNvPr id="7" name="Управляющая кнопка: настраиваемая 6">
            <a:hlinkClick r:id="rId4" action="ppaction://hlinksldjump" highlightClick="1"/>
          </p:cNvPr>
          <p:cNvSpPr/>
          <p:nvPr/>
        </p:nvSpPr>
        <p:spPr>
          <a:xfrm>
            <a:off x="4896469" y="766916"/>
            <a:ext cx="634180" cy="516192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10</a:t>
            </a:r>
          </a:p>
        </p:txBody>
      </p:sp>
      <p:sp>
        <p:nvSpPr>
          <p:cNvPr id="8" name="Управляющая кнопка: настраиваемая 7">
            <a:hlinkClick r:id="rId5" action="ppaction://hlinksldjump" highlightClick="1"/>
          </p:cNvPr>
          <p:cNvSpPr/>
          <p:nvPr/>
        </p:nvSpPr>
        <p:spPr>
          <a:xfrm>
            <a:off x="5840369" y="766916"/>
            <a:ext cx="530933" cy="516192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15</a:t>
            </a:r>
          </a:p>
        </p:txBody>
      </p:sp>
      <p:sp>
        <p:nvSpPr>
          <p:cNvPr id="10" name="Управляющая кнопка: настраиваемая 9">
            <a:hlinkClick r:id="rId6" action="ppaction://hlinksldjump" highlightClick="1"/>
          </p:cNvPr>
          <p:cNvSpPr/>
          <p:nvPr/>
        </p:nvSpPr>
        <p:spPr>
          <a:xfrm>
            <a:off x="6725264" y="766916"/>
            <a:ext cx="516193" cy="516192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20</a:t>
            </a:r>
          </a:p>
        </p:txBody>
      </p:sp>
      <p:sp>
        <p:nvSpPr>
          <p:cNvPr id="11" name="Управляющая кнопка: настраиваемая 10">
            <a:hlinkClick r:id="rId7" action="ppaction://hlinksldjump" highlightClick="1"/>
          </p:cNvPr>
          <p:cNvSpPr/>
          <p:nvPr/>
        </p:nvSpPr>
        <p:spPr>
          <a:xfrm>
            <a:off x="7547651" y="766916"/>
            <a:ext cx="560435" cy="516192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25</a:t>
            </a:r>
          </a:p>
        </p:txBody>
      </p:sp>
      <p:sp>
        <p:nvSpPr>
          <p:cNvPr id="12" name="Управляющая кнопка: настраиваемая 11">
            <a:hlinkClick r:id="rId8" action="ppaction://hlinksldjump" highlightClick="1"/>
          </p:cNvPr>
          <p:cNvSpPr/>
          <p:nvPr/>
        </p:nvSpPr>
        <p:spPr>
          <a:xfrm>
            <a:off x="8362661" y="774292"/>
            <a:ext cx="560435" cy="516192"/>
          </a:xfrm>
          <a:prstGeom prst="actionButtonBlank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30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1225" y="1607574"/>
            <a:ext cx="3392129" cy="516192"/>
          </a:xfrm>
          <a:prstGeom prst="rect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Иллюстрация</a:t>
            </a:r>
          </a:p>
        </p:txBody>
      </p:sp>
      <p:sp>
        <p:nvSpPr>
          <p:cNvPr id="14" name="Управляющая кнопка: настраиваемая 13">
            <a:hlinkClick r:id="rId9" action="ppaction://hlinksldjump" highlightClick="1"/>
          </p:cNvPr>
          <p:cNvSpPr/>
          <p:nvPr/>
        </p:nvSpPr>
        <p:spPr>
          <a:xfrm>
            <a:off x="3982066" y="1607574"/>
            <a:ext cx="604684" cy="501445"/>
          </a:xfrm>
          <a:prstGeom prst="actionButtonBlank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</a:p>
        </p:txBody>
      </p:sp>
      <p:sp>
        <p:nvSpPr>
          <p:cNvPr id="15" name="Управляющая кнопка: настраиваемая 14">
            <a:hlinkClick r:id="rId10" action="ppaction://hlinksldjump" highlightClick="1"/>
          </p:cNvPr>
          <p:cNvSpPr/>
          <p:nvPr/>
        </p:nvSpPr>
        <p:spPr>
          <a:xfrm>
            <a:off x="4896470" y="1607574"/>
            <a:ext cx="634180" cy="516192"/>
          </a:xfrm>
          <a:prstGeom prst="actionButtonBlank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10</a:t>
            </a:r>
          </a:p>
        </p:txBody>
      </p:sp>
      <p:sp>
        <p:nvSpPr>
          <p:cNvPr id="16" name="Управляющая кнопка: настраиваемая 15">
            <a:hlinkClick r:id="rId11" action="ppaction://hlinksldjump" highlightClick="1"/>
          </p:cNvPr>
          <p:cNvSpPr/>
          <p:nvPr/>
        </p:nvSpPr>
        <p:spPr>
          <a:xfrm>
            <a:off x="5840370" y="1592827"/>
            <a:ext cx="555369" cy="516192"/>
          </a:xfrm>
          <a:prstGeom prst="actionButtonBlank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15</a:t>
            </a:r>
          </a:p>
        </p:txBody>
      </p:sp>
      <p:sp>
        <p:nvSpPr>
          <p:cNvPr id="17" name="Управляющая кнопка: настраиваемая 16">
            <a:hlinkClick r:id="rId12" action="ppaction://hlinksldjump" highlightClick="1"/>
          </p:cNvPr>
          <p:cNvSpPr/>
          <p:nvPr/>
        </p:nvSpPr>
        <p:spPr>
          <a:xfrm>
            <a:off x="6725265" y="1607574"/>
            <a:ext cx="560435" cy="516192"/>
          </a:xfrm>
          <a:prstGeom prst="actionButtonBlank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20</a:t>
            </a:r>
          </a:p>
        </p:txBody>
      </p:sp>
      <p:sp>
        <p:nvSpPr>
          <p:cNvPr id="18" name="Управляющая кнопка: настраиваемая 17">
            <a:hlinkClick r:id="rId13" action="ppaction://hlinksldjump" highlightClick="1"/>
          </p:cNvPr>
          <p:cNvSpPr/>
          <p:nvPr/>
        </p:nvSpPr>
        <p:spPr>
          <a:xfrm>
            <a:off x="7575606" y="1614950"/>
            <a:ext cx="560435" cy="516191"/>
          </a:xfrm>
          <a:prstGeom prst="actionButtonBlank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25</a:t>
            </a:r>
          </a:p>
        </p:txBody>
      </p:sp>
      <p:sp>
        <p:nvSpPr>
          <p:cNvPr id="19" name="Управляющая кнопка: настраиваемая 18">
            <a:hlinkClick r:id="rId14" action="ppaction://hlinksldjump" highlightClick="1"/>
          </p:cNvPr>
          <p:cNvSpPr/>
          <p:nvPr/>
        </p:nvSpPr>
        <p:spPr>
          <a:xfrm>
            <a:off x="8368474" y="1592827"/>
            <a:ext cx="560435" cy="516192"/>
          </a:xfrm>
          <a:prstGeom prst="actionButtonBlank">
            <a:avLst/>
          </a:prstGeom>
          <a:solidFill>
            <a:srgbClr val="FE8A9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30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2022" y="2448232"/>
            <a:ext cx="3430534" cy="530939"/>
          </a:xfrm>
          <a:prstGeom prst="rect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Пословицы</a:t>
            </a:r>
          </a:p>
        </p:txBody>
      </p:sp>
      <p:sp>
        <p:nvSpPr>
          <p:cNvPr id="21" name="Управляющая кнопка: настраиваемая 20">
            <a:hlinkClick r:id="rId15" action="ppaction://hlinksldjump" highlightClick="1"/>
          </p:cNvPr>
          <p:cNvSpPr/>
          <p:nvPr/>
        </p:nvSpPr>
        <p:spPr>
          <a:xfrm>
            <a:off x="3955100" y="2462978"/>
            <a:ext cx="631650" cy="501445"/>
          </a:xfrm>
          <a:prstGeom prst="actionButtonBlank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</a:p>
        </p:txBody>
      </p:sp>
      <p:sp>
        <p:nvSpPr>
          <p:cNvPr id="22" name="Управляющая кнопка: настраиваемая 21">
            <a:hlinkClick r:id="rId16" action="ppaction://hlinksldjump" highlightClick="1"/>
          </p:cNvPr>
          <p:cNvSpPr/>
          <p:nvPr/>
        </p:nvSpPr>
        <p:spPr>
          <a:xfrm>
            <a:off x="4886779" y="2477727"/>
            <a:ext cx="643871" cy="501444"/>
          </a:xfrm>
          <a:prstGeom prst="actionButtonBlank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10</a:t>
            </a:r>
          </a:p>
        </p:txBody>
      </p:sp>
      <p:sp>
        <p:nvSpPr>
          <p:cNvPr id="23" name="Управляющая кнопка: настраиваемая 22">
            <a:hlinkClick r:id="rId17" action="ppaction://hlinksldjump" highlightClick="1"/>
          </p:cNvPr>
          <p:cNvSpPr/>
          <p:nvPr/>
        </p:nvSpPr>
        <p:spPr>
          <a:xfrm>
            <a:off x="5830601" y="2448232"/>
            <a:ext cx="574906" cy="501444"/>
          </a:xfrm>
          <a:prstGeom prst="actionButtonBlank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15</a:t>
            </a:r>
          </a:p>
        </p:txBody>
      </p:sp>
      <p:sp>
        <p:nvSpPr>
          <p:cNvPr id="24" name="Управляющая кнопка: настраиваемая 23">
            <a:hlinkClick r:id="rId18" action="ppaction://hlinksldjump" highlightClick="1"/>
          </p:cNvPr>
          <p:cNvSpPr/>
          <p:nvPr/>
        </p:nvSpPr>
        <p:spPr>
          <a:xfrm>
            <a:off x="6732639" y="2448232"/>
            <a:ext cx="560435" cy="501444"/>
          </a:xfrm>
          <a:prstGeom prst="actionButtonBlank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20</a:t>
            </a:r>
          </a:p>
        </p:txBody>
      </p:sp>
      <p:sp>
        <p:nvSpPr>
          <p:cNvPr id="25" name="Управляющая кнопка: настраиваемая 24">
            <a:hlinkClick r:id="rId19" action="ppaction://hlinksldjump" highlightClick="1"/>
          </p:cNvPr>
          <p:cNvSpPr/>
          <p:nvPr/>
        </p:nvSpPr>
        <p:spPr>
          <a:xfrm>
            <a:off x="7547653" y="2477727"/>
            <a:ext cx="560435" cy="471949"/>
          </a:xfrm>
          <a:prstGeom prst="actionButtonBlank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25</a:t>
            </a:r>
          </a:p>
        </p:txBody>
      </p:sp>
      <p:sp>
        <p:nvSpPr>
          <p:cNvPr id="26" name="Управляющая кнопка: настраиваемая 25">
            <a:hlinkClick r:id="rId20" action="ppaction://hlinksldjump" highlightClick="1"/>
          </p:cNvPr>
          <p:cNvSpPr/>
          <p:nvPr/>
        </p:nvSpPr>
        <p:spPr>
          <a:xfrm>
            <a:off x="8368473" y="2433481"/>
            <a:ext cx="560435" cy="501444"/>
          </a:xfrm>
          <a:prstGeom prst="actionButtonBlank">
            <a:avLst/>
          </a:prstGeom>
          <a:solidFill>
            <a:srgbClr val="7EC8F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30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02022" y="3303637"/>
            <a:ext cx="3392129" cy="545690"/>
          </a:xfrm>
          <a:prstGeom prst="rect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Бюро находок</a:t>
            </a:r>
          </a:p>
        </p:txBody>
      </p:sp>
      <p:sp>
        <p:nvSpPr>
          <p:cNvPr id="28" name="Управляющая кнопка: настраиваемая 27">
            <a:hlinkClick r:id="rId21" action="ppaction://hlinksldjump" highlightClick="1"/>
          </p:cNvPr>
          <p:cNvSpPr/>
          <p:nvPr/>
        </p:nvSpPr>
        <p:spPr>
          <a:xfrm>
            <a:off x="3945990" y="3318382"/>
            <a:ext cx="640760" cy="545690"/>
          </a:xfrm>
          <a:prstGeom prst="actionButtonBlank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</a:p>
        </p:txBody>
      </p:sp>
      <p:sp>
        <p:nvSpPr>
          <p:cNvPr id="29" name="Управляющая кнопка: настраиваемая 28">
            <a:hlinkClick r:id="rId22" action="ppaction://hlinksldjump" highlightClick="1"/>
          </p:cNvPr>
          <p:cNvSpPr/>
          <p:nvPr/>
        </p:nvSpPr>
        <p:spPr>
          <a:xfrm>
            <a:off x="4886779" y="3347882"/>
            <a:ext cx="634180" cy="516190"/>
          </a:xfrm>
          <a:prstGeom prst="actionButtonBlank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10</a:t>
            </a:r>
          </a:p>
        </p:txBody>
      </p:sp>
      <p:sp>
        <p:nvSpPr>
          <p:cNvPr id="30" name="Управляющая кнопка: настраиваемая 29">
            <a:hlinkClick r:id="rId23" action="ppaction://hlinksldjump" highlightClick="1"/>
          </p:cNvPr>
          <p:cNvSpPr/>
          <p:nvPr/>
        </p:nvSpPr>
        <p:spPr>
          <a:xfrm>
            <a:off x="5850485" y="3347882"/>
            <a:ext cx="584519" cy="516190"/>
          </a:xfrm>
          <a:prstGeom prst="actionButtonBlank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15</a:t>
            </a:r>
          </a:p>
        </p:txBody>
      </p:sp>
      <p:sp>
        <p:nvSpPr>
          <p:cNvPr id="31" name="Управляющая кнопка: настраиваемая 30">
            <a:hlinkClick r:id="rId24" action="ppaction://hlinksldjump" highlightClick="1"/>
          </p:cNvPr>
          <p:cNvSpPr/>
          <p:nvPr/>
        </p:nvSpPr>
        <p:spPr>
          <a:xfrm>
            <a:off x="6761071" y="3337608"/>
            <a:ext cx="532003" cy="526464"/>
          </a:xfrm>
          <a:prstGeom prst="actionButtonBlank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20</a:t>
            </a:r>
          </a:p>
        </p:txBody>
      </p:sp>
      <p:sp>
        <p:nvSpPr>
          <p:cNvPr id="32" name="Управляющая кнопка: настраиваемая 31">
            <a:hlinkClick r:id="rId25" action="ppaction://hlinksldjump" highlightClick="1"/>
          </p:cNvPr>
          <p:cNvSpPr/>
          <p:nvPr/>
        </p:nvSpPr>
        <p:spPr>
          <a:xfrm>
            <a:off x="7547653" y="3362630"/>
            <a:ext cx="560435" cy="501442"/>
          </a:xfrm>
          <a:prstGeom prst="actionButtonBlank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25</a:t>
            </a:r>
          </a:p>
        </p:txBody>
      </p:sp>
      <p:sp>
        <p:nvSpPr>
          <p:cNvPr id="33" name="Управляющая кнопка: настраиваемая 32">
            <a:hlinkClick r:id="rId26" action="ppaction://hlinksldjump" highlightClick="1"/>
          </p:cNvPr>
          <p:cNvSpPr/>
          <p:nvPr/>
        </p:nvSpPr>
        <p:spPr>
          <a:xfrm>
            <a:off x="8368473" y="3333133"/>
            <a:ext cx="560435" cy="501442"/>
          </a:xfrm>
          <a:prstGeom prst="actionButtonBlank">
            <a:avLst/>
          </a:prstGeom>
          <a:solidFill>
            <a:srgbClr val="EBE34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30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1225" y="4200138"/>
            <a:ext cx="3352340" cy="530945"/>
          </a:xfrm>
          <a:prstGeom prst="rect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Вопрос-ответ</a:t>
            </a:r>
          </a:p>
        </p:txBody>
      </p:sp>
      <p:sp>
        <p:nvSpPr>
          <p:cNvPr id="35" name="Управляющая кнопка: настраиваемая 34">
            <a:hlinkClick r:id="rId27" action="ppaction://hlinksldjump" highlightClick="1"/>
          </p:cNvPr>
          <p:cNvSpPr/>
          <p:nvPr/>
        </p:nvSpPr>
        <p:spPr>
          <a:xfrm>
            <a:off x="3945990" y="4200138"/>
            <a:ext cx="587408" cy="489849"/>
          </a:xfrm>
          <a:prstGeom prst="actionButtonBlank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</a:p>
        </p:txBody>
      </p:sp>
      <p:sp>
        <p:nvSpPr>
          <p:cNvPr id="36" name="Управляющая кнопка: настраиваемая 35">
            <a:hlinkClick r:id="rId28" action="ppaction://hlinksldjump" highlightClick="1"/>
          </p:cNvPr>
          <p:cNvSpPr/>
          <p:nvPr/>
        </p:nvSpPr>
        <p:spPr>
          <a:xfrm>
            <a:off x="4879410" y="4200138"/>
            <a:ext cx="624489" cy="530944"/>
          </a:xfrm>
          <a:prstGeom prst="actionButtonBlank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10</a:t>
            </a:r>
          </a:p>
        </p:txBody>
      </p:sp>
      <p:sp>
        <p:nvSpPr>
          <p:cNvPr id="37" name="Управляющая кнопка: настраиваемая 36">
            <a:hlinkClick r:id="rId29" action="ppaction://hlinksldjump" highlightClick="1"/>
          </p:cNvPr>
          <p:cNvSpPr/>
          <p:nvPr/>
        </p:nvSpPr>
        <p:spPr>
          <a:xfrm>
            <a:off x="5904071" y="4214890"/>
            <a:ext cx="530933" cy="516192"/>
          </a:xfrm>
          <a:prstGeom prst="actionButtonBlank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15</a:t>
            </a:r>
          </a:p>
        </p:txBody>
      </p:sp>
      <p:sp>
        <p:nvSpPr>
          <p:cNvPr id="38" name="Управляющая кнопка: настраиваемая 37">
            <a:hlinkClick r:id="rId30" action="ppaction://hlinksldjump" highlightClick="1"/>
          </p:cNvPr>
          <p:cNvSpPr/>
          <p:nvPr/>
        </p:nvSpPr>
        <p:spPr>
          <a:xfrm>
            <a:off x="6768445" y="4232783"/>
            <a:ext cx="524629" cy="498299"/>
          </a:xfrm>
          <a:prstGeom prst="actionButtonBlank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20</a:t>
            </a:r>
          </a:p>
        </p:txBody>
      </p:sp>
      <p:sp>
        <p:nvSpPr>
          <p:cNvPr id="39" name="Управляющая кнопка: настраиваемая 38">
            <a:hlinkClick r:id="rId31" action="ppaction://hlinksldjump" highlightClick="1"/>
          </p:cNvPr>
          <p:cNvSpPr/>
          <p:nvPr/>
        </p:nvSpPr>
        <p:spPr>
          <a:xfrm>
            <a:off x="7547651" y="4232783"/>
            <a:ext cx="560435" cy="511474"/>
          </a:xfrm>
          <a:prstGeom prst="actionButtonBlank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25</a:t>
            </a:r>
          </a:p>
        </p:txBody>
      </p:sp>
      <p:sp>
        <p:nvSpPr>
          <p:cNvPr id="40" name="Управляющая кнопка: настраиваемая 39">
            <a:hlinkClick r:id="rId32" action="ppaction://hlinksldjump" highlightClick="1"/>
          </p:cNvPr>
          <p:cNvSpPr/>
          <p:nvPr/>
        </p:nvSpPr>
        <p:spPr>
          <a:xfrm>
            <a:off x="8362663" y="4232783"/>
            <a:ext cx="560435" cy="516192"/>
          </a:xfrm>
          <a:prstGeom prst="actionButtonBlank">
            <a:avLst/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037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63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6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7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81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BA89E3"/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1217" y="1553630"/>
            <a:ext cx="7801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Какой кашей угощала лиса журавля в русской народной сказке «Лиса и журавль»?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879471" y="3473200"/>
            <a:ext cx="33850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Манной кашей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71172E16-7BDA-4C88-9272-515A0A00F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55741" y="2507737"/>
            <a:ext cx="1656184" cy="2789577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38168590-4497-4435-B816-8F6FEBF04573}"/>
              </a:ext>
            </a:extLst>
          </p:cNvPr>
          <p:cNvSpPr/>
          <p:nvPr/>
        </p:nvSpPr>
        <p:spPr>
          <a:xfrm>
            <a:off x="2042651" y="326295"/>
            <a:ext cx="5058698" cy="679671"/>
          </a:xfrm>
          <a:prstGeom prst="roundRect">
            <a:avLst>
              <a:gd name="adj" fmla="val 0"/>
            </a:avLst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Вопрос-ответ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6EA5FAF-EB06-4F6A-B920-AB82624A365F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87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BA89E3"/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79887" y="1467165"/>
            <a:ext cx="7184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Почему зайка из сказки «У страха глаза велики» прыгнул водоносам под ноги?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10543" y="3429000"/>
            <a:ext cx="4522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На него упало яблоко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3FCC1A5C-41AF-46B2-A79B-FAFFBECC83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2093" y="2421272"/>
            <a:ext cx="1656184" cy="2789577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2A2E846E-19AC-4E2F-B1B8-061FA62D803C}"/>
              </a:ext>
            </a:extLst>
          </p:cNvPr>
          <p:cNvSpPr/>
          <p:nvPr/>
        </p:nvSpPr>
        <p:spPr>
          <a:xfrm>
            <a:off x="2042651" y="326295"/>
            <a:ext cx="5058698" cy="679671"/>
          </a:xfrm>
          <a:prstGeom prst="roundRect">
            <a:avLst>
              <a:gd name="adj" fmla="val 0"/>
            </a:avLst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Вопрос-ответ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D7A440-D927-4755-955E-6526D6940BBC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521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BA89E3"/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3568" y="1674112"/>
            <a:ext cx="809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В этой сказке лебеди служили у Бабы-Яги?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92539" y="3367703"/>
            <a:ext cx="31854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«Гуси-лебеди»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0E79F865-4BDD-47C9-A769-3AFF8C7787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3907" y="2265301"/>
            <a:ext cx="1656184" cy="2789577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AD451C49-69DA-45AD-8C0D-8F61C1ED9FF9}"/>
              </a:ext>
            </a:extLst>
          </p:cNvPr>
          <p:cNvSpPr/>
          <p:nvPr/>
        </p:nvSpPr>
        <p:spPr>
          <a:xfrm>
            <a:off x="2042651" y="326295"/>
            <a:ext cx="5058698" cy="679671"/>
          </a:xfrm>
          <a:prstGeom prst="roundRect">
            <a:avLst>
              <a:gd name="adj" fmla="val 0"/>
            </a:avLst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Вопрос-ответ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61691AB-8433-46E0-BE37-9010295A7F2D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7578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07626"/>
            <a:ext cx="686894" cy="978840"/>
          </a:xfrm>
          <a:prstGeom prst="actionButtonHome">
            <a:avLst/>
          </a:prstGeom>
          <a:solidFill>
            <a:srgbClr val="BA89E3"/>
          </a:solidFill>
          <a:ln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90484" y="1590693"/>
            <a:ext cx="656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entury Schoolbook" panose="02040604050505020304" pitchFamily="18" charset="0"/>
              </a:rPr>
              <a:t>Каким плодом подавился петушок?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276423" y="3422134"/>
            <a:ext cx="45911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Бобовым зёрнышком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D6496817-0245-469A-8378-BCD748590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9388" y="2319732"/>
            <a:ext cx="1656184" cy="2789577"/>
          </a:xfrm>
          <a:prstGeom prst="rect">
            <a:avLst/>
          </a:prstGeom>
        </p:spPr>
      </p:pic>
      <p:sp>
        <p:nvSpPr>
          <p:cNvPr id="12" name="Скругленный прямоугольник 6">
            <a:extLst>
              <a:ext uri="{FF2B5EF4-FFF2-40B4-BE49-F238E27FC236}">
                <a16:creationId xmlns:a16="http://schemas.microsoft.com/office/drawing/2014/main" id="{D62121C6-9BF4-4642-9CD0-B01249C2519F}"/>
              </a:ext>
            </a:extLst>
          </p:cNvPr>
          <p:cNvSpPr/>
          <p:nvPr/>
        </p:nvSpPr>
        <p:spPr>
          <a:xfrm>
            <a:off x="2042651" y="326295"/>
            <a:ext cx="5058698" cy="679671"/>
          </a:xfrm>
          <a:prstGeom prst="roundRect">
            <a:avLst>
              <a:gd name="adj" fmla="val 0"/>
            </a:avLst>
          </a:prstGeom>
          <a:solidFill>
            <a:srgbClr val="BA89E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Вопрос-ответ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096D3A-5D1A-4829-9D9E-E8057E02CAB3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109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60" y="1002890"/>
            <a:ext cx="853851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https://i2.wp.com/svetlica-mama-blogger.ru/wp-content/uploads/2018/11/main_659773_original.jpg?resize=700%2C435&amp;ssl=1</a:t>
            </a:r>
            <a:endParaRPr lang="ru-RU" sz="1400" dirty="0"/>
          </a:p>
          <a:p>
            <a:r>
              <a:rPr lang="en-US" sz="1400" dirty="0">
                <a:hlinkClick r:id="rId3"/>
              </a:rPr>
              <a:t>https://skazki-dlja-detej.com/wp-content/uploads/2017/10/skazka-zhuravl-i-lisa.jpg</a:t>
            </a:r>
            <a:endParaRPr lang="ru-RU" sz="1400" dirty="0"/>
          </a:p>
          <a:p>
            <a:r>
              <a:rPr lang="en-US" sz="1400" dirty="0">
                <a:hlinkClick r:id="rId4"/>
              </a:rPr>
              <a:t>https://i.ytimg.com/vi/Ielkg7CwLmQ/sddefault.jpg</a:t>
            </a:r>
            <a:endParaRPr lang="ru-RU" sz="1400" dirty="0"/>
          </a:p>
          <a:p>
            <a:r>
              <a:rPr lang="en-US" sz="1400" dirty="0">
                <a:hlinkClick r:id="rId5"/>
              </a:rPr>
              <a:t>https://v3toys.ru/kiwi-public-data/Kiwi_Img/53204-04204.jpg</a:t>
            </a:r>
            <a:endParaRPr lang="ru-RU" sz="1400" dirty="0"/>
          </a:p>
          <a:p>
            <a:r>
              <a:rPr lang="en-US" sz="1400" dirty="0">
                <a:hlinkClick r:id="rId6"/>
              </a:rPr>
              <a:t>https://shkolnaiapora.ru/wp-content/uploads/2018/12/%D0%A3-%D1%81%D1%82%D1%80%D0%B0%D1%85%D0%B0-%D0%B3%D0%BB%D0%B0%D0%B7%D0%B0-%D0%B2%D0%B5%D0%BB%D0%B8%D0%BA%D0%B8-02.jpg</a:t>
            </a:r>
            <a:endParaRPr lang="ru-RU" sz="1400" dirty="0"/>
          </a:p>
          <a:p>
            <a:r>
              <a:rPr lang="en-US" sz="1400" dirty="0">
                <a:hlinkClick r:id="rId7"/>
              </a:rPr>
              <a:t>http://hyaenidae.narod.ru/</a:t>
            </a:r>
            <a:endParaRPr lang="ru-RU" sz="1400" dirty="0"/>
          </a:p>
          <a:p>
            <a:r>
              <a:rPr lang="en-US" sz="1400" dirty="0">
                <a:hlinkClick r:id="rId8"/>
              </a:rPr>
              <a:t>https://yandex.ru/search/?text=%D0%BF%D0%BE%D1%81%D0%BB%D0%BE%D0%B2%D0%B8%D1%86%D1%8B%20%D0%BA%20%D1%80%D1%83%D1%81%D1%81%D0%BA%D0%B8%D0%BC%20%D0%BD%D0%B0%D1%80%D0%BE%D0%B4%D0%BD%D1%8B%D0%BC%20%D1%81%D0%BA%D0%B0%D0%B7%D0%BA%D0%B0%D0%BC&amp;lr=10663</a:t>
            </a:r>
            <a:endParaRPr lang="ru-RU" sz="1400" dirty="0"/>
          </a:p>
          <a:p>
            <a:r>
              <a:rPr lang="en-US" sz="1400" dirty="0">
                <a:hlinkClick r:id="rId9"/>
              </a:rPr>
              <a:t>https://img2.freepng.ru/20180329/eve/kisspng-animal-crossing-new-leaf-animal-crossing-pocket-ax-5abd29f936e5e6.1292809415223464892249.jpg</a:t>
            </a:r>
            <a:endParaRPr lang="ru-RU" sz="1400" dirty="0"/>
          </a:p>
          <a:p>
            <a:r>
              <a:rPr lang="en-US" sz="1400" dirty="0">
                <a:hlinkClick r:id="rId10"/>
              </a:rPr>
              <a:t>https://moi-tvoi.ru/upload/iblock/photos63/product_62499_0.jpg</a:t>
            </a:r>
            <a:endParaRPr lang="ru-RU" sz="1400" dirty="0"/>
          </a:p>
          <a:p>
            <a:r>
              <a:rPr lang="en-US" sz="1400" dirty="0">
                <a:hlinkClick r:id="rId11"/>
              </a:rPr>
              <a:t>https://history.supercamp.com.ua/images/letter_invitation.jpg</a:t>
            </a:r>
            <a:endParaRPr lang="ru-RU" sz="1400" dirty="0"/>
          </a:p>
          <a:p>
            <a:r>
              <a:rPr lang="en-US" sz="1400" dirty="0">
                <a:hlinkClick r:id="rId12"/>
              </a:rPr>
              <a:t>https://russian-crafts.com/images/detailed/1/3_product_detailed_image_295_150.jpg</a:t>
            </a:r>
            <a:endParaRPr lang="ru-RU" sz="1400" dirty="0"/>
          </a:p>
          <a:p>
            <a:r>
              <a:rPr lang="en-US" sz="1400" dirty="0">
                <a:hlinkClick r:id="rId13"/>
              </a:rPr>
              <a:t>https://zabavnik.club/wp-content/uploads/Kartinki_iz_skazki_5_25144918.jpg</a:t>
            </a:r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4" name="Управляющая кнопка: возврат 3">
            <a:hlinkClick r:id="rId14" action="ppaction://hlinksldjump" highlightClick="1"/>
          </p:cNvPr>
          <p:cNvSpPr/>
          <p:nvPr/>
        </p:nvSpPr>
        <p:spPr>
          <a:xfrm>
            <a:off x="8198932" y="5855110"/>
            <a:ext cx="604684" cy="825909"/>
          </a:xfrm>
          <a:prstGeom prst="actionButtonRetur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41BB72-E47A-45B6-BE57-F2C7644B501E}"/>
              </a:ext>
            </a:extLst>
          </p:cNvPr>
          <p:cNvSpPr/>
          <p:nvPr/>
        </p:nvSpPr>
        <p:spPr>
          <a:xfrm>
            <a:off x="1047505" y="383860"/>
            <a:ext cx="71514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Schoolbook" panose="02040604050505020304" pitchFamily="18" charset="0"/>
              </a:rPr>
              <a:t>ИНТЕРНЕТ –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7431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09079" y="4224346"/>
            <a:ext cx="34704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и тетерев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97308" y="1363653"/>
            <a:ext cx="794938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Тетерев сидел на дереве. Лисица подошла к нему и говорит:</a:t>
            </a:r>
          </a:p>
          <a:p>
            <a:r>
              <a:rPr lang="ru-RU" sz="2800" dirty="0">
                <a:latin typeface="Century Schoolbook" panose="02040604050505020304" pitchFamily="18" charset="0"/>
              </a:rPr>
              <a:t>— Здравствуй, </a:t>
            </a:r>
            <a:r>
              <a:rPr lang="ru-RU" sz="2800" dirty="0" err="1">
                <a:latin typeface="Century Schoolbook" panose="02040604050505020304" pitchFamily="18" charset="0"/>
              </a:rPr>
              <a:t>Тетеревочек</a:t>
            </a:r>
            <a:r>
              <a:rPr lang="ru-RU" sz="2800" dirty="0">
                <a:latin typeface="Century Schoolbook" panose="02040604050505020304" pitchFamily="18" charset="0"/>
              </a:rPr>
              <a:t>, мой дружочек! Как услышала твой голосочек, так и пришла тебя проведать.</a:t>
            </a:r>
            <a:endParaRPr lang="ru-RU" sz="2800" dirty="0">
              <a:effectLst/>
              <a:latin typeface="Century Schoolbook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3680" y="383459"/>
            <a:ext cx="4936638" cy="523220"/>
          </a:xfrm>
          <a:prstGeom prst="rect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её началу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619135"/>
            <a:ext cx="686894" cy="855406"/>
          </a:xfrm>
          <a:prstGeom prst="actionButtonHome">
            <a:avLst/>
          </a:prstGeom>
          <a:solidFill>
            <a:srgbClr val="93F084"/>
          </a:solidFill>
          <a:ln>
            <a:solidFill>
              <a:srgbClr val="06A6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084316" y="383459"/>
            <a:ext cx="752167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6A624"/>
                  </a:solidFill>
                </a:ln>
                <a:solidFill>
                  <a:srgbClr val="06A6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5</a:t>
            </a:r>
          </a:p>
        </p:txBody>
      </p:sp>
      <p:pic>
        <p:nvPicPr>
          <p:cNvPr id="4" name="Рисунок 3" descr="Безимени-1.png"/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6869" y="3121944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93F084"/>
          </a:solidFill>
          <a:ln>
            <a:solidFill>
              <a:srgbClr val="06A6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71372" y="1429933"/>
            <a:ext cx="760125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>
                <a:latin typeface="Century Schoolbook" panose="02040604050505020304" pitchFamily="18" charset="0"/>
              </a:rPr>
              <a:t>Лиса с журавлем подружилась.</a:t>
            </a:r>
            <a:br>
              <a:rPr lang="ru-RU" sz="2800" dirty="0">
                <a:latin typeface="Century Schoolbook" panose="02040604050505020304" pitchFamily="18" charset="0"/>
              </a:rPr>
            </a:br>
            <a:r>
              <a:rPr lang="ru-RU" sz="2800" dirty="0">
                <a:latin typeface="Century Schoolbook" panose="02040604050505020304" pitchFamily="18" charset="0"/>
              </a:rPr>
              <a:t>Вот и вздумала однажды лиса угостить журавля, пошла звать его к себе в гости:</a:t>
            </a:r>
            <a:br>
              <a:rPr lang="ru-RU" sz="2800" dirty="0">
                <a:latin typeface="Century Schoolbook" panose="02040604050505020304" pitchFamily="18" charset="0"/>
              </a:rPr>
            </a:br>
            <a:r>
              <a:rPr lang="ru-RU" sz="2800" dirty="0">
                <a:latin typeface="Century Schoolbook" panose="02040604050505020304" pitchFamily="18" charset="0"/>
              </a:rPr>
              <a:t>— Приходи, куманёк, приходи, дорогой! Уж как я тебя угощу!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AA47E6-3973-40EF-8A72-B99F8A0DF837}"/>
              </a:ext>
            </a:extLst>
          </p:cNvPr>
          <p:cNvSpPr/>
          <p:nvPr/>
        </p:nvSpPr>
        <p:spPr>
          <a:xfrm>
            <a:off x="2103680" y="383459"/>
            <a:ext cx="4936638" cy="523220"/>
          </a:xfrm>
          <a:prstGeom prst="rect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её началу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799666-CB3B-47B5-A22F-36D55AF55D8A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6A624"/>
                  </a:solidFill>
                </a:ln>
                <a:solidFill>
                  <a:srgbClr val="06A6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10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4C6F76D7-D3BF-40B0-B0CD-37BA80B9B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75" y="3949345"/>
            <a:ext cx="34704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Лиса и журавль</a:t>
            </a:r>
          </a:p>
        </p:txBody>
      </p:sp>
      <p:pic>
        <p:nvPicPr>
          <p:cNvPr id="16" name="Рисунок 15" descr="Безимени-1.png">
            <a:extLst>
              <a:ext uri="{FF2B5EF4-FFF2-40B4-BE49-F238E27FC236}">
                <a16:creationId xmlns:a16="http://schemas.microsoft.com/office/drawing/2014/main" id="{A7A5C080-B34A-40EF-BF57-2236284C38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17505" y="3139331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63494" y="4247009"/>
            <a:ext cx="33395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Гуси-лебеди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93F084"/>
          </a:solidFill>
          <a:ln>
            <a:solidFill>
              <a:srgbClr val="06A6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40019" y="1531685"/>
            <a:ext cx="769646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Жили-были муж да жена. Были у них дочка Машенька да сын Ванюшка.</a:t>
            </a:r>
          </a:p>
          <a:p>
            <a:r>
              <a:rPr lang="ru-RU" sz="2800" dirty="0">
                <a:latin typeface="Century Schoolbook" panose="02040604050505020304" pitchFamily="18" charset="0"/>
              </a:rPr>
              <a:t>Собрались раз отец с матерью в город и говорят Маше:</a:t>
            </a:r>
          </a:p>
          <a:p>
            <a:r>
              <a:rPr lang="ru-RU" sz="2800" dirty="0">
                <a:latin typeface="Century Schoolbook" panose="02040604050505020304" pitchFamily="18" charset="0"/>
              </a:rPr>
              <a:t>— Ну, дочка, будь умница…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1E5D58-7F80-4667-BFC3-1EC03E072A9D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6A624"/>
                  </a:solidFill>
                </a:ln>
                <a:solidFill>
                  <a:srgbClr val="06A6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15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BB9B22-71D2-48DB-AEB7-2F837C9C1134}"/>
              </a:ext>
            </a:extLst>
          </p:cNvPr>
          <p:cNvSpPr/>
          <p:nvPr/>
        </p:nvSpPr>
        <p:spPr>
          <a:xfrm>
            <a:off x="2103680" y="383459"/>
            <a:ext cx="4936638" cy="523220"/>
          </a:xfrm>
          <a:prstGeom prst="rect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её началу</a:t>
            </a:r>
          </a:p>
        </p:txBody>
      </p:sp>
      <p:pic>
        <p:nvPicPr>
          <p:cNvPr id="15" name="Рисунок 14" descr="Безимени-1.png">
            <a:extLst>
              <a:ext uri="{FF2B5EF4-FFF2-40B4-BE49-F238E27FC236}">
                <a16:creationId xmlns:a16="http://schemas.microsoft.com/office/drawing/2014/main" id="{AECECCC8-D3C5-4C08-B853-D2B1225AE9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7797" y="2852220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48920" y="3795211"/>
            <a:ext cx="39555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Петушок и бобовое зёрнышко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93F084"/>
          </a:solidFill>
          <a:ln>
            <a:solidFill>
              <a:srgbClr val="06A6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21466" y="1435167"/>
            <a:ext cx="72205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Жили-были петушок и курочка. Петушок все торопился, да торопился, а курочка знай себе да приговаривает:</a:t>
            </a:r>
          </a:p>
          <a:p>
            <a:r>
              <a:rPr lang="ru-RU" sz="2800" dirty="0">
                <a:latin typeface="Century Schoolbook" panose="02040604050505020304" pitchFamily="18" charset="0"/>
              </a:rPr>
              <a:t>— Петя, не торопись. Петя, не торопись.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36E9B9-01BB-4FF9-B232-616762B83D6F}"/>
              </a:ext>
            </a:extLst>
          </p:cNvPr>
          <p:cNvSpPr/>
          <p:nvPr/>
        </p:nvSpPr>
        <p:spPr>
          <a:xfrm>
            <a:off x="2103680" y="383459"/>
            <a:ext cx="4936638" cy="523220"/>
          </a:xfrm>
          <a:prstGeom prst="rect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её началу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B0CD281-2275-4491-93E7-9DB5294A5A2A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6A624"/>
                  </a:solidFill>
                </a:ln>
                <a:solidFill>
                  <a:srgbClr val="06A6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20</a:t>
            </a:r>
          </a:p>
        </p:txBody>
      </p:sp>
      <p:pic>
        <p:nvPicPr>
          <p:cNvPr id="15" name="Рисунок 14" descr="Безимени-1.png">
            <a:extLst>
              <a:ext uri="{FF2B5EF4-FFF2-40B4-BE49-F238E27FC236}">
                <a16:creationId xmlns:a16="http://schemas.microsoft.com/office/drawing/2014/main" id="{5D69ABAD-7654-4DDE-B3FF-8A558B447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878" y="3106672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94753" y="3752165"/>
            <a:ext cx="4895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У страха глаза велики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93F084"/>
          </a:solidFill>
          <a:ln>
            <a:solidFill>
              <a:srgbClr val="06A6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35625" y="1405706"/>
            <a:ext cx="68727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>
                <a:latin typeface="Century Schoolbook" panose="02040604050505020304" pitchFamily="18" charset="0"/>
              </a:rPr>
              <a:t>На краю деревушки в маленькой избушке жили бабушка-старушка, внучка-хохотушка, курочка-</a:t>
            </a:r>
            <a:r>
              <a:rPr lang="ru-RU" sz="2800" dirty="0" err="1">
                <a:latin typeface="Century Schoolbook" panose="02040604050505020304" pitchFamily="18" charset="0"/>
              </a:rPr>
              <a:t>квохтушка</a:t>
            </a:r>
            <a:r>
              <a:rPr lang="ru-RU" sz="2800" dirty="0">
                <a:latin typeface="Century Schoolbook" panose="02040604050505020304" pitchFamily="18" charset="0"/>
              </a:rPr>
              <a:t> да мышка-</a:t>
            </a:r>
            <a:r>
              <a:rPr lang="ru-RU" sz="2800" dirty="0" err="1">
                <a:latin typeface="Century Schoolbook" panose="02040604050505020304" pitchFamily="18" charset="0"/>
              </a:rPr>
              <a:t>хлопотушка</a:t>
            </a:r>
            <a:r>
              <a:rPr lang="ru-RU" sz="2800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0D50753-155F-422F-B6EB-72BFF25F74D5}"/>
              </a:ext>
            </a:extLst>
          </p:cNvPr>
          <p:cNvSpPr/>
          <p:nvPr/>
        </p:nvSpPr>
        <p:spPr>
          <a:xfrm>
            <a:off x="2103680" y="383459"/>
            <a:ext cx="4936638" cy="523220"/>
          </a:xfrm>
          <a:prstGeom prst="rect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её началу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41B97A3-136B-411A-A11C-EFE022816054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6A624"/>
                  </a:solidFill>
                </a:ln>
                <a:solidFill>
                  <a:srgbClr val="06A6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25</a:t>
            </a:r>
          </a:p>
        </p:txBody>
      </p:sp>
      <p:pic>
        <p:nvPicPr>
          <p:cNvPr id="15" name="Рисунок 14" descr="Безимени-1.png">
            <a:extLst>
              <a:ext uri="{FF2B5EF4-FFF2-40B4-BE49-F238E27FC236}">
                <a16:creationId xmlns:a16="http://schemas.microsoft.com/office/drawing/2014/main" id="{B04D18EF-FA34-4B95-87F4-D4354CE402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84134" y="2942151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83110" y="4064694"/>
            <a:ext cx="439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Schoolbook" panose="02040604050505020304" pitchFamily="18" charset="0"/>
              </a:rPr>
              <a:t>Каша из топора</a:t>
            </a: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170606" y="5751871"/>
            <a:ext cx="686894" cy="855406"/>
          </a:xfrm>
          <a:prstGeom prst="actionButtonHome">
            <a:avLst/>
          </a:prstGeom>
          <a:solidFill>
            <a:srgbClr val="93F084"/>
          </a:solidFill>
          <a:ln>
            <a:solidFill>
              <a:srgbClr val="06A6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1903" y="1395647"/>
            <a:ext cx="7542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Старый солдат шёл на побывку. Притомился в пути, есть хочется. Дошёл до деревни, постучал в крайнюю избу:</a:t>
            </a:r>
          </a:p>
          <a:p>
            <a:r>
              <a:rPr lang="ru-RU" sz="2800" dirty="0">
                <a:latin typeface="Century Schoolbook" panose="02040604050505020304" pitchFamily="18" charset="0"/>
              </a:rPr>
              <a:t>— Пустите отдохнуть дорожного человека! Дверь отворила старуха.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4CD87FC-DE13-490D-8FBF-84B671DFA455}"/>
              </a:ext>
            </a:extLst>
          </p:cNvPr>
          <p:cNvSpPr/>
          <p:nvPr/>
        </p:nvSpPr>
        <p:spPr>
          <a:xfrm>
            <a:off x="2103680" y="383459"/>
            <a:ext cx="4936638" cy="523220"/>
          </a:xfrm>
          <a:prstGeom prst="rect">
            <a:avLst/>
          </a:prstGeom>
          <a:solidFill>
            <a:srgbClr val="93F08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  <a:cs typeface="Times New Roman" pitchFamily="18" charset="0"/>
              </a:rPr>
              <a:t>Узнай сказку по её началу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6F48A3-7970-40B8-A530-38CFEB302F04}"/>
              </a:ext>
            </a:extLst>
          </p:cNvPr>
          <p:cNvSpPr/>
          <p:nvPr/>
        </p:nvSpPr>
        <p:spPr>
          <a:xfrm>
            <a:off x="7847464" y="383459"/>
            <a:ext cx="989020" cy="6796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0">
                  <a:solidFill>
                    <a:srgbClr val="06A624"/>
                  </a:solidFill>
                </a:ln>
                <a:solidFill>
                  <a:srgbClr val="06A6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30</a:t>
            </a:r>
          </a:p>
        </p:txBody>
      </p:sp>
      <p:pic>
        <p:nvPicPr>
          <p:cNvPr id="15" name="Рисунок 14" descr="Безимени-1.png">
            <a:extLst>
              <a:ext uri="{FF2B5EF4-FFF2-40B4-BE49-F238E27FC236}">
                <a16:creationId xmlns:a16="http://schemas.microsoft.com/office/drawing/2014/main" id="{FB4FF8E0-E0D6-4838-90DD-0C795EF0A2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35981" y="2962294"/>
            <a:ext cx="1656184" cy="27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1048</Words>
  <Application>Microsoft Office PowerPoint</Application>
  <PresentationFormat>Экран (4:3)</PresentationFormat>
  <Paragraphs>184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Book Antiqua</vt:lpstr>
      <vt:lpstr>Calibri</vt:lpstr>
      <vt:lpstr>Calibri Light</vt:lpstr>
      <vt:lpstr>Century Schoolbook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Господин</cp:lastModifiedBy>
  <cp:revision>66</cp:revision>
  <dcterms:created xsi:type="dcterms:W3CDTF">2019-08-15T04:51:40Z</dcterms:created>
  <dcterms:modified xsi:type="dcterms:W3CDTF">2022-04-30T09:27:51Z</dcterms:modified>
</cp:coreProperties>
</file>